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24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E7E62-BCEE-4BD1-A3F3-1912EBE47C61}" type="datetimeFigureOut">
              <a:rPr lang="en-GB" smtClean="0"/>
              <a:t>13/11/2024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7F7E8-16AE-4C72-AB5A-DD20043A9E7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77091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E7E62-BCEE-4BD1-A3F3-1912EBE47C61}" type="datetimeFigureOut">
              <a:rPr lang="en-GB" smtClean="0"/>
              <a:t>13/11/2024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7F7E8-16AE-4C72-AB5A-DD20043A9E7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78440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E7E62-BCEE-4BD1-A3F3-1912EBE47C61}" type="datetimeFigureOut">
              <a:rPr lang="en-GB" smtClean="0"/>
              <a:t>13/11/2024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7F7E8-16AE-4C72-AB5A-DD20043A9E7E}" type="slidenum">
              <a:rPr lang="en-GB" smtClean="0"/>
              <a:t>‹#›</a:t>
            </a:fld>
            <a:endParaRPr lang="en-GB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436133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E7E62-BCEE-4BD1-A3F3-1912EBE47C61}" type="datetimeFigureOut">
              <a:rPr lang="en-GB" smtClean="0"/>
              <a:t>13/11/2024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7F7E8-16AE-4C72-AB5A-DD20043A9E7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06492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E7E62-BCEE-4BD1-A3F3-1912EBE47C61}" type="datetimeFigureOut">
              <a:rPr lang="en-GB" smtClean="0"/>
              <a:t>13/11/2024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7F7E8-16AE-4C72-AB5A-DD20043A9E7E}" type="slidenum">
              <a:rPr lang="en-GB" smtClean="0"/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792085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E7E62-BCEE-4BD1-A3F3-1912EBE47C61}" type="datetimeFigureOut">
              <a:rPr lang="en-GB" smtClean="0"/>
              <a:t>13/11/2024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7F7E8-16AE-4C72-AB5A-DD20043A9E7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51776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E7E62-BCEE-4BD1-A3F3-1912EBE47C61}" type="datetimeFigureOut">
              <a:rPr lang="en-GB" smtClean="0"/>
              <a:t>13/11/2024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7F7E8-16AE-4C72-AB5A-DD20043A9E7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20888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E7E62-BCEE-4BD1-A3F3-1912EBE47C61}" type="datetimeFigureOut">
              <a:rPr lang="en-GB" smtClean="0"/>
              <a:t>13/11/2024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7F7E8-16AE-4C72-AB5A-DD20043A9E7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16887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E7E62-BCEE-4BD1-A3F3-1912EBE47C61}" type="datetimeFigureOut">
              <a:rPr lang="en-GB" smtClean="0"/>
              <a:t>13/11/2024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7F7E8-16AE-4C72-AB5A-DD20043A9E7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1182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E7E62-BCEE-4BD1-A3F3-1912EBE47C61}" type="datetimeFigureOut">
              <a:rPr lang="en-GB" smtClean="0"/>
              <a:t>13/11/2024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7F7E8-16AE-4C72-AB5A-DD20043A9E7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0995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E7E62-BCEE-4BD1-A3F3-1912EBE47C61}" type="datetimeFigureOut">
              <a:rPr lang="en-GB" smtClean="0"/>
              <a:t>13/11/2024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7F7E8-16AE-4C72-AB5A-DD20043A9E7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58430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E7E62-BCEE-4BD1-A3F3-1912EBE47C61}" type="datetimeFigureOut">
              <a:rPr lang="en-GB" smtClean="0"/>
              <a:t>13/11/2024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7F7E8-16AE-4C72-AB5A-DD20043A9E7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10027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E7E62-BCEE-4BD1-A3F3-1912EBE47C61}" type="datetimeFigureOut">
              <a:rPr lang="en-GB" smtClean="0"/>
              <a:t>13/11/2024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7F7E8-16AE-4C72-AB5A-DD20043A9E7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7154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E7E62-BCEE-4BD1-A3F3-1912EBE47C61}" type="datetimeFigureOut">
              <a:rPr lang="en-GB" smtClean="0"/>
              <a:t>13/11/2024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7F7E8-16AE-4C72-AB5A-DD20043A9E7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1474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E7E62-BCEE-4BD1-A3F3-1912EBE47C61}" type="datetimeFigureOut">
              <a:rPr lang="en-GB" smtClean="0"/>
              <a:t>13/11/2024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7F7E8-16AE-4C72-AB5A-DD20043A9E7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01078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E7E62-BCEE-4BD1-A3F3-1912EBE47C61}" type="datetimeFigureOut">
              <a:rPr lang="en-GB" smtClean="0"/>
              <a:t>13/11/2024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7F7E8-16AE-4C72-AB5A-DD20043A9E7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2628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7E7E62-BCEE-4BD1-A3F3-1912EBE47C61}" type="datetimeFigureOut">
              <a:rPr lang="en-GB" smtClean="0"/>
              <a:t>13/11/2024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CD7F7E8-16AE-4C72-AB5A-DD20043A9E7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8359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White arrows painted on the asphalt">
            <a:extLst>
              <a:ext uri="{FF2B5EF4-FFF2-40B4-BE49-F238E27FC236}">
                <a16:creationId xmlns:a16="http://schemas.microsoft.com/office/drawing/2014/main" id="{1E244D7E-FB3B-D061-6F15-A16671907E7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827" r="7643" b="-1"/>
          <a:stretch/>
        </p:blipFill>
        <p:spPr>
          <a:xfrm>
            <a:off x="4269854" y="-1"/>
            <a:ext cx="7922146" cy="6858001"/>
          </a:xfrm>
          <a:custGeom>
            <a:avLst/>
            <a:gdLst/>
            <a:ahLst/>
            <a:cxnLst/>
            <a:rect l="l" t="t" r="r" b="b"/>
            <a:pathLst>
              <a:path w="7922146" h="6858001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CF41575-76CC-8691-9AC7-A89EA6377A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8867" y="1678666"/>
            <a:ext cx="4088190" cy="2369093"/>
          </a:xfrm>
        </p:spPr>
        <p:txBody>
          <a:bodyPr>
            <a:normAutofit/>
          </a:bodyPr>
          <a:lstStyle/>
          <a:p>
            <a:r>
              <a:rPr lang="en-US" sz="4800"/>
              <a:t>Lewannick Now and Next</a:t>
            </a:r>
            <a:endParaRPr lang="en-GB" sz="480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57C1A16-B8AB-4D99-A195-A38F556A6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8A9B20B-D1DD-4573-B5EC-5580295192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23">
            <a:extLst>
              <a:ext uri="{FF2B5EF4-FFF2-40B4-BE49-F238E27FC236}">
                <a16:creationId xmlns:a16="http://schemas.microsoft.com/office/drawing/2014/main" id="{66D61E08-70C3-48D8-BEA0-787111DC3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14" name="Rectangle 25">
            <a:extLst>
              <a:ext uri="{FF2B5EF4-FFF2-40B4-BE49-F238E27FC236}">
                <a16:creationId xmlns:a16="http://schemas.microsoft.com/office/drawing/2014/main" id="{FC55298F-0AE5-478E-AD2B-03C2614C58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16" name="Isosceles Triangle 24">
            <a:extLst>
              <a:ext uri="{FF2B5EF4-FFF2-40B4-BE49-F238E27FC236}">
                <a16:creationId xmlns:a16="http://schemas.microsoft.com/office/drawing/2014/main" id="{C180E4EA-0B63-4779-A895-7E90E71088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18" name="Rectangle 27">
            <a:extLst>
              <a:ext uri="{FF2B5EF4-FFF2-40B4-BE49-F238E27FC236}">
                <a16:creationId xmlns:a16="http://schemas.microsoft.com/office/drawing/2014/main" id="{CEE01D9D-3DE8-4EED-B0D3-8F3C79CC76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20" name="Rectangle 28">
            <a:extLst>
              <a:ext uri="{FF2B5EF4-FFF2-40B4-BE49-F238E27FC236}">
                <a16:creationId xmlns:a16="http://schemas.microsoft.com/office/drawing/2014/main" id="{89AF5CE9-607F-43F4-8983-DCD6DA4051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22" name="Rectangle 29">
            <a:extLst>
              <a:ext uri="{FF2B5EF4-FFF2-40B4-BE49-F238E27FC236}">
                <a16:creationId xmlns:a16="http://schemas.microsoft.com/office/drawing/2014/main" id="{6EEA2DBD-9E1E-4521-8C01-F32AD18A89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24" name="Isosceles Triangle 29">
            <a:extLst>
              <a:ext uri="{FF2B5EF4-FFF2-40B4-BE49-F238E27FC236}">
                <a16:creationId xmlns:a16="http://schemas.microsoft.com/office/drawing/2014/main" id="{15BBD2C1-BA9B-46A9-A27A-33498B1692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5913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65AC7D1-EAA9-48F5-B509-60A7F50BF7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D6320AF9-619A-4175-865B-5663E1AEF4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63B6EC6-D752-4EE7-908B-F8F19E8C7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11313" y="0"/>
            <a:ext cx="1219200" cy="6858000"/>
          </a:xfrm>
          <a:prstGeom prst="line">
            <a:avLst/>
          </a:prstGeom>
          <a:ln w="952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FECD4E8-AD3E-4228-82A2-9461958EA9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3290979" y="3681413"/>
            <a:ext cx="4763558" cy="3176587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Rectangle 23">
            <a:extLst>
              <a:ext uri="{FF2B5EF4-FFF2-40B4-BE49-F238E27FC236}">
                <a16:creationId xmlns:a16="http://schemas.microsoft.com/office/drawing/2014/main" id="{7E018740-5C2B-4A41-AC1A-7E68D1EC1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82568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20" name="Rectangle 25">
            <a:extLst>
              <a:ext uri="{FF2B5EF4-FFF2-40B4-BE49-F238E27FC236}">
                <a16:creationId xmlns:a16="http://schemas.microsoft.com/office/drawing/2014/main" id="{166F75A4-C475-4941-8EE2-B80A06A2C1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4534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A032553A-72E8-4B0D-8405-FF9771C9AF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33425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24" name="Rectangle 27">
            <a:extLst>
              <a:ext uri="{FF2B5EF4-FFF2-40B4-BE49-F238E27FC236}">
                <a16:creationId xmlns:a16="http://schemas.microsoft.com/office/drawing/2014/main" id="{765800AC-C3B9-498E-87BC-29FAE4C76B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5592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26" name="Isosceles Triangle 25">
            <a:extLst>
              <a:ext uri="{FF2B5EF4-FFF2-40B4-BE49-F238E27FC236}">
                <a16:creationId xmlns:a16="http://schemas.microsoft.com/office/drawing/2014/main" id="{1F9D6ACB-2FF4-49F9-978A-E0D5327FC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72758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A5EC319D-0FEA-4B95-A3EA-01E35672C9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97631" y="-8467"/>
            <a:ext cx="5994369" cy="6866467"/>
          </a:xfrm>
          <a:custGeom>
            <a:avLst/>
            <a:gdLst>
              <a:gd name="connsiteX0" fmla="*/ 0 w 5994369"/>
              <a:gd name="connsiteY0" fmla="*/ 0 h 6866467"/>
              <a:gd name="connsiteX1" fmla="*/ 1249825 w 5994369"/>
              <a:gd name="connsiteY1" fmla="*/ 0 h 6866467"/>
              <a:gd name="connsiteX2" fmla="*/ 1249825 w 5994369"/>
              <a:gd name="connsiteY2" fmla="*/ 8467 h 6866467"/>
              <a:gd name="connsiteX3" fmla="*/ 5994369 w 5994369"/>
              <a:gd name="connsiteY3" fmla="*/ 8467 h 6866467"/>
              <a:gd name="connsiteX4" fmla="*/ 5994369 w 5994369"/>
              <a:gd name="connsiteY4" fmla="*/ 6866467 h 6866467"/>
              <a:gd name="connsiteX5" fmla="*/ 1249825 w 5994369"/>
              <a:gd name="connsiteY5" fmla="*/ 6866467 h 6866467"/>
              <a:gd name="connsiteX6" fmla="*/ 1109382 w 5994369"/>
              <a:gd name="connsiteY6" fmla="*/ 6866467 h 6866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94369" h="6866467">
                <a:moveTo>
                  <a:pt x="0" y="0"/>
                </a:moveTo>
                <a:lnTo>
                  <a:pt x="1249825" y="0"/>
                </a:lnTo>
                <a:lnTo>
                  <a:pt x="1249825" y="8467"/>
                </a:lnTo>
                <a:lnTo>
                  <a:pt x="5994369" y="8467"/>
                </a:lnTo>
                <a:lnTo>
                  <a:pt x="5994369" y="6866467"/>
                </a:lnTo>
                <a:lnTo>
                  <a:pt x="1249825" y="6866467"/>
                </a:lnTo>
                <a:lnTo>
                  <a:pt x="1109382" y="6866467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6964C22-705B-D112-EB2F-F5ADD76185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1723" y="609600"/>
            <a:ext cx="4512989" cy="2227730"/>
          </a:xfrm>
        </p:spPr>
        <p:txBody>
          <a:bodyPr anchor="ctr"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What are currently doing?</a:t>
            </a:r>
            <a:endParaRPr lang="en-GB">
              <a:solidFill>
                <a:srgbClr val="FFFFFF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6E4565A-932A-1FEF-B7BF-A74A08D250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251" y="1274565"/>
            <a:ext cx="3856774" cy="4397769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B7B489-48BB-7612-6B8C-CC861AF6FB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81725" y="2837329"/>
            <a:ext cx="4512988" cy="3317938"/>
          </a:xfrm>
        </p:spPr>
        <p:txBody>
          <a:bodyPr anchor="t"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Paper recycling</a:t>
            </a:r>
          </a:p>
          <a:p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934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9812C9-BD7C-318F-D99B-4D23727291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0619" y="614817"/>
            <a:ext cx="8596668" cy="3880773"/>
          </a:xfrm>
        </p:spPr>
        <p:txBody>
          <a:bodyPr>
            <a:normAutofit/>
          </a:bodyPr>
          <a:lstStyle/>
          <a:p>
            <a:r>
              <a:rPr lang="en-US" sz="4800" dirty="0"/>
              <a:t>Turn off lights labels</a:t>
            </a:r>
            <a:endParaRPr lang="en-GB" sz="4800" dirty="0"/>
          </a:p>
        </p:txBody>
      </p:sp>
    </p:spTree>
    <p:extLst>
      <p:ext uri="{BB962C8B-B14F-4D97-AF65-F5344CB8AC3E}">
        <p14:creationId xmlns:p14="http://schemas.microsoft.com/office/powerpoint/2010/main" val="42028519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28460BD8-AE3F-4AC9-9D0B-717052AA5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54420CFE-F482-466E-9E1E-C78513C0B8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331032B-BD21-4BDA-920C-12E3580525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Rectangle 23">
              <a:extLst>
                <a:ext uri="{FF2B5EF4-FFF2-40B4-BE49-F238E27FC236}">
                  <a16:creationId xmlns:a16="http://schemas.microsoft.com/office/drawing/2014/main" id="{E7514DA3-59E7-409E-8A3B-AD097F6E56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1" name="Rectangle 25">
              <a:extLst>
                <a:ext uri="{FF2B5EF4-FFF2-40B4-BE49-F238E27FC236}">
                  <a16:creationId xmlns:a16="http://schemas.microsoft.com/office/drawing/2014/main" id="{57B9A2A6-3BE4-4599-9364-F71C5BFD61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4FD744C6-4ED8-4BC9-BF68-6BDF701C5D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3" name="Rectangle 27">
              <a:extLst>
                <a:ext uri="{FF2B5EF4-FFF2-40B4-BE49-F238E27FC236}">
                  <a16:creationId xmlns:a16="http://schemas.microsoft.com/office/drawing/2014/main" id="{092C5BAD-C911-4F8F-A1C5-470268BE66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4" name="Rectangle 28">
              <a:extLst>
                <a:ext uri="{FF2B5EF4-FFF2-40B4-BE49-F238E27FC236}">
                  <a16:creationId xmlns:a16="http://schemas.microsoft.com/office/drawing/2014/main" id="{B133D0C8-4EC4-424F-8E70-0482D5B1B6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5" name="Rectangle 29">
              <a:extLst>
                <a:ext uri="{FF2B5EF4-FFF2-40B4-BE49-F238E27FC236}">
                  <a16:creationId xmlns:a16="http://schemas.microsoft.com/office/drawing/2014/main" id="{7B1532A0-F4B3-4DE8-B18F-740CAAD25A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8EFDD162-BBBA-4062-8BBF-53DBA10913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DCFC9E65-3E19-4483-B952-25D29683CA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</p:grp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9179DE42-5613-4B35-A1E6-6CCBAA13C7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EB898B32-3891-4C3A-8F58-C5969D2E90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48300" y="0"/>
            <a:ext cx="1219200" cy="6858000"/>
          </a:xfrm>
          <a:prstGeom prst="line">
            <a:avLst/>
          </a:prstGeom>
          <a:ln w="952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4AE4806D-B8F9-4679-A68A-9BD21C01A3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7175" y="3681413"/>
            <a:ext cx="4763558" cy="3176587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ctangle 23">
            <a:extLst>
              <a:ext uri="{FF2B5EF4-FFF2-40B4-BE49-F238E27FC236}">
                <a16:creationId xmlns:a16="http://schemas.microsoft.com/office/drawing/2014/main" id="{52FB45E9-914E-4471-AC87-E475CD5176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58764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27" name="Rectangle 25">
            <a:extLst>
              <a:ext uri="{FF2B5EF4-FFF2-40B4-BE49-F238E27FC236}">
                <a16:creationId xmlns:a16="http://schemas.microsoft.com/office/drawing/2014/main" id="{C310626D-5743-49D4-8F7D-88C4F8F057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80730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29" name="Isosceles Triangle 28">
            <a:extLst>
              <a:ext uri="{FF2B5EF4-FFF2-40B4-BE49-F238E27FC236}">
                <a16:creationId xmlns:a16="http://schemas.microsoft.com/office/drawing/2014/main" id="{3C195FC1-B568-4C72-9902-34CB35DDD7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9621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31" name="Rectangle 27">
            <a:extLst>
              <a:ext uri="{FF2B5EF4-FFF2-40B4-BE49-F238E27FC236}">
                <a16:creationId xmlns:a16="http://schemas.microsoft.com/office/drawing/2014/main" id="{EF2BDF77-362C-43F0-8CBB-A969EC2AE0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11788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4BE96B01-3929-432D-B8C2-ADBCB74C2E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48954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2A6FCDE6-CDE2-4C51-B18E-A95CFB6797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16287" y="-8467"/>
            <a:ext cx="9175713" cy="6866467"/>
          </a:xfrm>
          <a:custGeom>
            <a:avLst/>
            <a:gdLst>
              <a:gd name="connsiteX0" fmla="*/ 0 w 9175713"/>
              <a:gd name="connsiteY0" fmla="*/ 0 h 6866467"/>
              <a:gd name="connsiteX1" fmla="*/ 1249825 w 9175713"/>
              <a:gd name="connsiteY1" fmla="*/ 0 h 6866467"/>
              <a:gd name="connsiteX2" fmla="*/ 1249825 w 9175713"/>
              <a:gd name="connsiteY2" fmla="*/ 8467 h 6866467"/>
              <a:gd name="connsiteX3" fmla="*/ 9175713 w 9175713"/>
              <a:gd name="connsiteY3" fmla="*/ 8467 h 6866467"/>
              <a:gd name="connsiteX4" fmla="*/ 9175713 w 9175713"/>
              <a:gd name="connsiteY4" fmla="*/ 6866467 h 6866467"/>
              <a:gd name="connsiteX5" fmla="*/ 1249825 w 9175713"/>
              <a:gd name="connsiteY5" fmla="*/ 6866467 h 6866467"/>
              <a:gd name="connsiteX6" fmla="*/ 1109382 w 9175713"/>
              <a:gd name="connsiteY6" fmla="*/ 6866467 h 6866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75713" h="6866467">
                <a:moveTo>
                  <a:pt x="0" y="0"/>
                </a:moveTo>
                <a:lnTo>
                  <a:pt x="1249825" y="0"/>
                </a:lnTo>
                <a:lnTo>
                  <a:pt x="1249825" y="8467"/>
                </a:lnTo>
                <a:lnTo>
                  <a:pt x="9175713" y="8467"/>
                </a:lnTo>
                <a:lnTo>
                  <a:pt x="9175713" y="6866467"/>
                </a:lnTo>
                <a:lnTo>
                  <a:pt x="1249825" y="6866467"/>
                </a:lnTo>
                <a:lnTo>
                  <a:pt x="1109382" y="686646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00F360-89CD-9CE6-853C-E712D974C3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7313" y="2374262"/>
            <a:ext cx="10865457" cy="2849671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19900" dirty="0" err="1">
                <a:solidFill>
                  <a:srgbClr val="FFFFFF"/>
                </a:solidFill>
              </a:rPr>
              <a:t>Wildtribe</a:t>
            </a:r>
            <a:endParaRPr lang="en-US" sz="19900" dirty="0">
              <a:solidFill>
                <a:srgbClr val="FFFFFF"/>
              </a:solidFill>
            </a:endParaRPr>
          </a:p>
        </p:txBody>
      </p:sp>
      <p:sp>
        <p:nvSpPr>
          <p:cNvPr id="37" name="Isosceles Triangle 36">
            <a:extLst>
              <a:ext uri="{FF2B5EF4-FFF2-40B4-BE49-F238E27FC236}">
                <a16:creationId xmlns:a16="http://schemas.microsoft.com/office/drawing/2014/main" id="{9D2E8756-2465-473A-BA2A-2DB1D62247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062562" y="3271487"/>
            <a:ext cx="220660" cy="186439"/>
          </a:xfrm>
          <a:prstGeom prst="triangl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9998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AA1DF9-C4A2-9270-476A-754113911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6734" y="609600"/>
            <a:ext cx="3737268" cy="1320800"/>
          </a:xfrm>
        </p:spPr>
        <p:txBody>
          <a:bodyPr>
            <a:normAutofit/>
          </a:bodyPr>
          <a:lstStyle/>
          <a:p>
            <a:r>
              <a:rPr lang="en-US"/>
              <a:t>Our current plans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2A056C-3F5D-8A30-34AA-FFBDBDB59F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9563" y="1784195"/>
            <a:ext cx="5473305" cy="4257167"/>
          </a:xfrm>
        </p:spPr>
        <p:txBody>
          <a:bodyPr>
            <a:normAutofit fontScale="85000" lnSpcReduction="10000"/>
          </a:bodyPr>
          <a:lstStyle/>
          <a:p>
            <a:r>
              <a:rPr lang="en-US" sz="3100" dirty="0"/>
              <a:t>Increase biodiversity around our school site</a:t>
            </a:r>
          </a:p>
          <a:p>
            <a:r>
              <a:rPr lang="en-US" sz="3100" dirty="0"/>
              <a:t>We are going to:</a:t>
            </a:r>
          </a:p>
          <a:p>
            <a:r>
              <a:rPr lang="en-US" sz="3100" dirty="0"/>
              <a:t>Fundraise for a hedgehog house or 2</a:t>
            </a:r>
          </a:p>
          <a:p>
            <a:r>
              <a:rPr lang="en-US" sz="3100" dirty="0"/>
              <a:t>Plan trees and flowers to attract insects</a:t>
            </a:r>
          </a:p>
          <a:p>
            <a:r>
              <a:rPr lang="en-US" sz="3100" dirty="0"/>
              <a:t>Create plant labels or QR codes to give people information about supporting wildlife</a:t>
            </a:r>
          </a:p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F6109A8-B28F-0194-3342-2DFE84E2EBD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8468" r="27283"/>
          <a:stretch/>
        </p:blipFill>
        <p:spPr>
          <a:xfrm>
            <a:off x="20" y="-1"/>
            <a:ext cx="5394940" cy="6858001"/>
          </a:xfrm>
          <a:custGeom>
            <a:avLst/>
            <a:gdLst/>
            <a:ahLst/>
            <a:cxnLst/>
            <a:rect l="l" t="t" r="r" b="b"/>
            <a:pathLst>
              <a:path w="5394960" h="6858000">
                <a:moveTo>
                  <a:pt x="842596" y="0"/>
                </a:moveTo>
                <a:lnTo>
                  <a:pt x="5394960" y="0"/>
                </a:lnTo>
                <a:lnTo>
                  <a:pt x="5394960" y="21851"/>
                </a:lnTo>
                <a:lnTo>
                  <a:pt x="4365943" y="6858000"/>
                </a:lnTo>
                <a:lnTo>
                  <a:pt x="0" y="6858000"/>
                </a:lnTo>
                <a:lnTo>
                  <a:pt x="0" y="5666154"/>
                </a:lnTo>
                <a:close/>
              </a:path>
            </a:pathLst>
          </a:custGeom>
        </p:spPr>
      </p:pic>
      <p:sp>
        <p:nvSpPr>
          <p:cNvPr id="30" name="Isosceles Triangle 29">
            <a:extLst>
              <a:ext uri="{FF2B5EF4-FFF2-40B4-BE49-F238E27FC236}">
                <a16:creationId xmlns:a16="http://schemas.microsoft.com/office/drawing/2014/main" id="{3BCB5F6A-9EB0-40B0-9D13-3023E9A205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67168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23B3AC1-8A80-E18E-8232-AFDC6A85F34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671" r="14351"/>
          <a:stretch/>
        </p:blipFill>
        <p:spPr>
          <a:xfrm>
            <a:off x="4269854" y="-1"/>
            <a:ext cx="7922146" cy="6858001"/>
          </a:xfrm>
          <a:custGeom>
            <a:avLst/>
            <a:gdLst/>
            <a:ahLst/>
            <a:cxnLst/>
            <a:rect l="l" t="t" r="r" b="b"/>
            <a:pathLst>
              <a:path w="7922146" h="6858001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42BA7D6-A1CB-8E76-4C29-E13FE36ACF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609600"/>
            <a:ext cx="3851123" cy="13208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/>
              <a:t>In the future we would like to…..</a:t>
            </a:r>
            <a:br>
              <a:rPr lang="en-US" sz="2800"/>
            </a:br>
            <a:endParaRPr lang="en-GB" sz="28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7F804D-E431-A492-FC11-12F1A44985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709057"/>
            <a:ext cx="4763558" cy="4332305"/>
          </a:xfrm>
        </p:spPr>
        <p:txBody>
          <a:bodyPr>
            <a:normAutofit/>
          </a:bodyPr>
          <a:lstStyle/>
          <a:p>
            <a:r>
              <a:rPr lang="en-US" sz="2800" dirty="0"/>
              <a:t>Build wildlife homes and put in birdboxes and feeders</a:t>
            </a:r>
          </a:p>
          <a:p>
            <a:r>
              <a:rPr lang="en-US" sz="2800" dirty="0"/>
              <a:t>Do a whole school assembly to get everyone involved</a:t>
            </a:r>
          </a:p>
          <a:p>
            <a:r>
              <a:rPr lang="en-US" sz="2800" dirty="0"/>
              <a:t>Conduct a wildlife survey before and after our projects</a:t>
            </a:r>
            <a:endParaRPr lang="en-GB" sz="2800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4FA5DFF-7FE6-4855-84E6-DFA78EE978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AFD8CBA-54A3-4363-991B-B9C631BBFA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23">
            <a:extLst>
              <a:ext uri="{FF2B5EF4-FFF2-40B4-BE49-F238E27FC236}">
                <a16:creationId xmlns:a16="http://schemas.microsoft.com/office/drawing/2014/main" id="{3F088236-D655-4F88-B238-E167623580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15" name="Rectangle 25">
            <a:extLst>
              <a:ext uri="{FF2B5EF4-FFF2-40B4-BE49-F238E27FC236}">
                <a16:creationId xmlns:a16="http://schemas.microsoft.com/office/drawing/2014/main" id="{3DAC0C92-199E-475C-9390-119A9B027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17" name="Isosceles Triangle 24">
            <a:extLst>
              <a:ext uri="{FF2B5EF4-FFF2-40B4-BE49-F238E27FC236}">
                <a16:creationId xmlns:a16="http://schemas.microsoft.com/office/drawing/2014/main" id="{C4CFB339-0ED8-4FE2-9EF1-6D1375B849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19" name="Rectangle 27">
            <a:extLst>
              <a:ext uri="{FF2B5EF4-FFF2-40B4-BE49-F238E27FC236}">
                <a16:creationId xmlns:a16="http://schemas.microsoft.com/office/drawing/2014/main" id="{31896C80-2069-4431-9C19-83B913734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21" name="Rectangle 28">
            <a:extLst>
              <a:ext uri="{FF2B5EF4-FFF2-40B4-BE49-F238E27FC236}">
                <a16:creationId xmlns:a16="http://schemas.microsoft.com/office/drawing/2014/main" id="{BF120A21-0841-4823-B0C4-28AEBCEF9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23" name="Rectangle 29">
            <a:extLst>
              <a:ext uri="{FF2B5EF4-FFF2-40B4-BE49-F238E27FC236}">
                <a16:creationId xmlns:a16="http://schemas.microsoft.com/office/drawing/2014/main" id="{DBB05BAE-BBD3-4289-899F-A6851503C6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25" name="Isosceles Triangle 29">
            <a:extLst>
              <a:ext uri="{FF2B5EF4-FFF2-40B4-BE49-F238E27FC236}">
                <a16:creationId xmlns:a16="http://schemas.microsoft.com/office/drawing/2014/main" id="{9874D11C-36F5-4BBE-A490-019A54E953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7366741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93</Words>
  <Application>Microsoft Office PowerPoint</Application>
  <PresentationFormat>Widescreen</PresentationFormat>
  <Paragraphs>15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Trebuchet MS</vt:lpstr>
      <vt:lpstr>Wingdings 3</vt:lpstr>
      <vt:lpstr>Facet</vt:lpstr>
      <vt:lpstr>Lewannick Now and Next</vt:lpstr>
      <vt:lpstr>What are currently doing?</vt:lpstr>
      <vt:lpstr>PowerPoint Presentation</vt:lpstr>
      <vt:lpstr>Wildtribe</vt:lpstr>
      <vt:lpstr>Our current plans</vt:lpstr>
      <vt:lpstr>In the future we would like to…..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Sally Cook (Lewannick)</dc:creator>
  <cp:lastModifiedBy>Sally Cook (Lewannick)</cp:lastModifiedBy>
  <cp:revision>1</cp:revision>
  <dcterms:created xsi:type="dcterms:W3CDTF">2024-11-13T08:13:00Z</dcterms:created>
  <dcterms:modified xsi:type="dcterms:W3CDTF">2024-11-13T10:15:32Z</dcterms:modified>
</cp:coreProperties>
</file>